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Helvetica Neue" panose="020B0604020202020204" charset="0"/>
      <p:regular r:id="rId24"/>
      <p:bold r:id="rId25"/>
      <p:italic r:id="rId26"/>
      <p:boldItalic r:id="rId27"/>
    </p:embeddedFont>
    <p:embeddedFont>
      <p:font typeface="Montserrat" panose="020B0604020202020204" pitchFamily="2" charset="0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Saluta tutti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Chiedi se ci sono stranieri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Spiega che possono interrompere e chiedere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Presentati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158419e62_1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0158419e62_1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Portale di comunicazione remota Discord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Stanze per ogni team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Stanze vocali per consentire comunicazione facilmente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0158419e62_1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0158419e62_1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Dipartimento di Ingegneria Industriale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Stanza progetti studenteschi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Aule per ritrovo di persona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0158419e62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0158419e62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Laboratorio di propulsione spaziale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Sede universitaria per attività di test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0158419e62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0158419e62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Nome progetto è acronimo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Multidisciplinarietà del progetto complesso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0158419e62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0158419e62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Lanciatore a tecnologia ibrida, sistema che garantisce più sicurezza per tecnologie SRAD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Esperienza laboratorio di propulsione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158419e62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158419e62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Progetto fatto da studenti e per studenti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E’ un progetto FORMATIVO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Training sarà con aiuto ma principalmente individuale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0158419e62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0158419e62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La continuità del progetto è fondamentale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Sempre più persone sono interessate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0158419e62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0158419e62_1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altri nuovi membri sono tra voi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158419e62_1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158419e62_1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Ogni anno è più complesso e ogni anno è più cruciale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Cadenza annuale comporta che studenti entrano e studenti lasciano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0158419e62_1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0158419e62_1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Requisiti sono semplici ma difficili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MISSIONE deve essere condivisa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Ogni membro diventa il progetto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E’ fondamentale non fermarsi al primo ostacolo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Fallire in sicurezza è il modo migliore per imparare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Se eviti ai colleghi di commettere i tuoi errori moltiplichi l’effetto del tuo lavoro per tanti quanti sono quelli che aiuti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Per essere sicuro di star facendo un buon lavoro devi sottoporre a scrutinio esterno i tuoi risultati e documentarli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Se hai paura, ti capisco. Vuoi provarci lo stesso? Unisciti a noi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0158419e6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0158419e6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Presentazione strutturata su 6 domande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0158419e62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0158419e62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0158419e62_1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0158419e62_1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0158419e6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0158419e6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Mi hanno chiesto spesso perché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La mia risposta è perché mi va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Citazione JFK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Competere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Spazio è la frontiera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Detto degli inglesi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Modo migliore per imparare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0158419e62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0158419e62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Prodotto del progetto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Piccolo joke sul nome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Di cosa è composto il prodotto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Sist. propulsivo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Struttura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Sist. recupero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Sist. strutturale/aerodin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Payload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Ground Station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Banco di test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0158419e62_1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0158419e62_1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Competizione internazionale europea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In Italia ha partecipato solo milano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Regolamento e linee guida precise e professionali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0158419e62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0158419e62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Squadre con responsabili e coordinazione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Permettono specializzazione e grado di indipendenza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158419e62_1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158419e62_1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Attività tecniche/applicative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Attività di documentazione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Attività di sostegno del progetto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158419e62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158419e62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Primo passo, formazione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Candidatura progetto per anno successivo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Campagna di prova e design critico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Campagna di lancio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Competizione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Post-mortem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158419e62_1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158419e62_1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Portale condivisione del lavoro scelto è github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Ogni squadra avrà il suo spazio e le sue convenzioni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Sviluppo agile e snello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Storia delle attività e delle comunicazioni intrinseca nello strumento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.me/thrustrecruits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thrust.unipd@gmail.com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12225" y="12225"/>
            <a:ext cx="9131700" cy="5143500"/>
          </a:xfrm>
          <a:prstGeom prst="rect">
            <a:avLst/>
          </a:prstGeom>
          <a:solidFill>
            <a:srgbClr val="000000">
              <a:alpha val="62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/>
          <p:nvPr/>
        </p:nvSpPr>
        <p:spPr>
          <a:xfrm flipH="1">
            <a:off x="-75" y="0"/>
            <a:ext cx="9144000" cy="11853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80000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751" y="1837550"/>
            <a:ext cx="3847175" cy="19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3515250" y="2600250"/>
            <a:ext cx="211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meets</a:t>
            </a:r>
            <a:endParaRPr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8250" y="1485225"/>
            <a:ext cx="1853974" cy="247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9750" y="118675"/>
            <a:ext cx="1904297" cy="9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1679250" y="628525"/>
            <a:ext cx="578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i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 for new prospects</a:t>
            </a:r>
            <a:endParaRPr i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1679250" y="152125"/>
            <a:ext cx="5785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THRUST 2021-2022</a:t>
            </a:r>
            <a:endParaRPr sz="2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" name="Google Shape;62;p13"/>
          <p:cNvSpPr/>
          <p:nvPr/>
        </p:nvSpPr>
        <p:spPr>
          <a:xfrm flipH="1">
            <a:off x="-75" y="4527900"/>
            <a:ext cx="9144000" cy="6156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80000"/>
              </a:solidFill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1679175" y="4635600"/>
            <a:ext cx="578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i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11 Nov 2021 - 17.30</a:t>
            </a:r>
            <a:endParaRPr i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6888" y="116077"/>
            <a:ext cx="1904300" cy="953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50" y="79127"/>
            <a:ext cx="1236655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2"/>
          <p:cNvSpPr txBox="1"/>
          <p:nvPr/>
        </p:nvSpPr>
        <p:spPr>
          <a:xfrm>
            <a:off x="1679250" y="399925"/>
            <a:ext cx="578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i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 for new prospects</a:t>
            </a:r>
            <a:endParaRPr sz="1200" i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5" name="Google Shape;205;p22"/>
          <p:cNvSpPr txBox="1"/>
          <p:nvPr/>
        </p:nvSpPr>
        <p:spPr>
          <a:xfrm>
            <a:off x="3120850" y="1060350"/>
            <a:ext cx="2902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endParaRPr sz="3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6" name="Google Shape;20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7525" y="13861"/>
            <a:ext cx="1478401" cy="73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2"/>
          <p:cNvSpPr txBox="1"/>
          <p:nvPr/>
        </p:nvSpPr>
        <p:spPr>
          <a:xfrm>
            <a:off x="1679250" y="75925"/>
            <a:ext cx="5785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THRUST 2021-2022</a:t>
            </a:r>
            <a:endParaRPr sz="24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8" name="Google Shape;20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7409" y="1907351"/>
            <a:ext cx="5449183" cy="291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50" y="79127"/>
            <a:ext cx="1236655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3"/>
          <p:cNvSpPr txBox="1"/>
          <p:nvPr/>
        </p:nvSpPr>
        <p:spPr>
          <a:xfrm>
            <a:off x="1679250" y="399925"/>
            <a:ext cx="578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i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 for new prospects</a:t>
            </a:r>
            <a:endParaRPr sz="1200" i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5" name="Google Shape;215;p23"/>
          <p:cNvSpPr txBox="1"/>
          <p:nvPr/>
        </p:nvSpPr>
        <p:spPr>
          <a:xfrm>
            <a:off x="3120850" y="1060350"/>
            <a:ext cx="2902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endParaRPr sz="3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6" name="Google Shape;21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7525" y="13861"/>
            <a:ext cx="1478401" cy="73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"/>
          <p:cNvSpPr txBox="1"/>
          <p:nvPr/>
        </p:nvSpPr>
        <p:spPr>
          <a:xfrm>
            <a:off x="1679250" y="75925"/>
            <a:ext cx="5785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THRUST 2021-2022</a:t>
            </a:r>
            <a:endParaRPr sz="24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8" name="Google Shape;21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4195" y="1875788"/>
            <a:ext cx="4375609" cy="282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50" y="79127"/>
            <a:ext cx="1236655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4"/>
          <p:cNvSpPr txBox="1"/>
          <p:nvPr/>
        </p:nvSpPr>
        <p:spPr>
          <a:xfrm>
            <a:off x="1679250" y="399925"/>
            <a:ext cx="578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i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 for new prospects</a:t>
            </a:r>
            <a:endParaRPr sz="1200" i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5" name="Google Shape;225;p24"/>
          <p:cNvSpPr txBox="1"/>
          <p:nvPr/>
        </p:nvSpPr>
        <p:spPr>
          <a:xfrm>
            <a:off x="3120850" y="1060350"/>
            <a:ext cx="2902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endParaRPr sz="3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6" name="Google Shape;22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7525" y="13861"/>
            <a:ext cx="1478401" cy="73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4"/>
          <p:cNvSpPr txBox="1"/>
          <p:nvPr/>
        </p:nvSpPr>
        <p:spPr>
          <a:xfrm>
            <a:off x="1679250" y="75925"/>
            <a:ext cx="5785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THRUST 2021-2022</a:t>
            </a:r>
            <a:endParaRPr sz="24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6183" y="1882900"/>
            <a:ext cx="4871534" cy="291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50" y="79127"/>
            <a:ext cx="1236655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5"/>
          <p:cNvSpPr txBox="1"/>
          <p:nvPr/>
        </p:nvSpPr>
        <p:spPr>
          <a:xfrm>
            <a:off x="1679250" y="399925"/>
            <a:ext cx="578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i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 for new prospects</a:t>
            </a:r>
            <a:endParaRPr sz="1200" i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5" name="Google Shape;235;p25"/>
          <p:cNvSpPr txBox="1"/>
          <p:nvPr/>
        </p:nvSpPr>
        <p:spPr>
          <a:xfrm>
            <a:off x="3838875" y="1060350"/>
            <a:ext cx="1478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WHO</a:t>
            </a:r>
            <a:endParaRPr sz="3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6" name="Google Shape;23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7525" y="13861"/>
            <a:ext cx="1478401" cy="73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5"/>
          <p:cNvSpPr txBox="1"/>
          <p:nvPr/>
        </p:nvSpPr>
        <p:spPr>
          <a:xfrm>
            <a:off x="1679250" y="75925"/>
            <a:ext cx="5785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THRUST 2021-2022</a:t>
            </a:r>
            <a:endParaRPr sz="24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25"/>
          <p:cNvSpPr txBox="1"/>
          <p:nvPr/>
        </p:nvSpPr>
        <p:spPr>
          <a:xfrm>
            <a:off x="1049425" y="1921025"/>
            <a:ext cx="3127800" cy="24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it" sz="1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ransdisciplinary</a:t>
            </a:r>
            <a:endParaRPr sz="17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H</a:t>
            </a:r>
            <a:r>
              <a:rPr lang="it" sz="17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ybrid</a:t>
            </a:r>
            <a:endParaRPr sz="17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it" sz="17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ocket</a:t>
            </a:r>
            <a:endParaRPr sz="17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U</a:t>
            </a:r>
            <a:r>
              <a:rPr lang="it" sz="17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niversity</a:t>
            </a:r>
            <a:endParaRPr sz="17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it" sz="17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tudents’</a:t>
            </a:r>
            <a:endParaRPr sz="17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it" sz="17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raining</a:t>
            </a:r>
            <a:endParaRPr sz="17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9" name="Google Shape;239;p25"/>
          <p:cNvSpPr txBox="1"/>
          <p:nvPr/>
        </p:nvSpPr>
        <p:spPr>
          <a:xfrm>
            <a:off x="4572000" y="2602175"/>
            <a:ext cx="32499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People that join the project come from different backgrounds and disciplines. The project integrates their skill by coordinating towards a shared goal.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50" y="79127"/>
            <a:ext cx="1236655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6"/>
          <p:cNvSpPr txBox="1"/>
          <p:nvPr/>
        </p:nvSpPr>
        <p:spPr>
          <a:xfrm>
            <a:off x="1679250" y="399925"/>
            <a:ext cx="578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i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 for new prospects</a:t>
            </a:r>
            <a:endParaRPr sz="1200" i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6" name="Google Shape;246;p26"/>
          <p:cNvSpPr txBox="1"/>
          <p:nvPr/>
        </p:nvSpPr>
        <p:spPr>
          <a:xfrm>
            <a:off x="3838875" y="1060350"/>
            <a:ext cx="1478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WHO</a:t>
            </a:r>
            <a:endParaRPr sz="3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7" name="Google Shape;24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7525" y="13861"/>
            <a:ext cx="1478401" cy="73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6"/>
          <p:cNvSpPr txBox="1"/>
          <p:nvPr/>
        </p:nvSpPr>
        <p:spPr>
          <a:xfrm>
            <a:off x="1679250" y="75925"/>
            <a:ext cx="5785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THRUST 2021-2022</a:t>
            </a:r>
            <a:endParaRPr sz="24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26"/>
          <p:cNvSpPr txBox="1"/>
          <p:nvPr/>
        </p:nvSpPr>
        <p:spPr>
          <a:xfrm>
            <a:off x="1049425" y="1921025"/>
            <a:ext cx="3127800" cy="24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it" sz="17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ransdisciplinary</a:t>
            </a:r>
            <a:endParaRPr sz="17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</a:t>
            </a:r>
            <a:r>
              <a:rPr lang="it" sz="1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ybrid</a:t>
            </a:r>
            <a:endParaRPr sz="17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it" sz="1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ocket</a:t>
            </a:r>
            <a:endParaRPr sz="17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U</a:t>
            </a:r>
            <a:r>
              <a:rPr lang="it" sz="17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niversity</a:t>
            </a:r>
            <a:endParaRPr sz="17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it" sz="17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tudents’</a:t>
            </a:r>
            <a:endParaRPr sz="17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it" sz="17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raining</a:t>
            </a:r>
            <a:endParaRPr sz="17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0" name="Google Shape;250;p26"/>
          <p:cNvSpPr txBox="1"/>
          <p:nvPr/>
        </p:nvSpPr>
        <p:spPr>
          <a:xfrm>
            <a:off x="4572000" y="2494475"/>
            <a:ext cx="32499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founders had the goal to build a rocket with hybrid technology, which the Space Propulsion Laboratory of the University has many years of expertise in.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50" y="79127"/>
            <a:ext cx="1236655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7"/>
          <p:cNvSpPr txBox="1"/>
          <p:nvPr/>
        </p:nvSpPr>
        <p:spPr>
          <a:xfrm>
            <a:off x="1679250" y="399925"/>
            <a:ext cx="578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i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 for new prospects</a:t>
            </a:r>
            <a:endParaRPr sz="1200" i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7" name="Google Shape;257;p27"/>
          <p:cNvSpPr txBox="1"/>
          <p:nvPr/>
        </p:nvSpPr>
        <p:spPr>
          <a:xfrm>
            <a:off x="3838875" y="1060350"/>
            <a:ext cx="1478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WHO</a:t>
            </a:r>
            <a:endParaRPr sz="3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8" name="Google Shape;25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7525" y="13861"/>
            <a:ext cx="1478401" cy="73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7"/>
          <p:cNvSpPr txBox="1"/>
          <p:nvPr/>
        </p:nvSpPr>
        <p:spPr>
          <a:xfrm>
            <a:off x="1679250" y="75925"/>
            <a:ext cx="5785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THRUST 2021-2022</a:t>
            </a:r>
            <a:endParaRPr sz="24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p27"/>
          <p:cNvSpPr txBox="1"/>
          <p:nvPr/>
        </p:nvSpPr>
        <p:spPr>
          <a:xfrm>
            <a:off x="1049425" y="1921025"/>
            <a:ext cx="3127800" cy="24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it" sz="17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ransdisciplinary</a:t>
            </a:r>
            <a:endParaRPr sz="17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H</a:t>
            </a:r>
            <a:r>
              <a:rPr lang="it" sz="17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ybrid</a:t>
            </a:r>
            <a:endParaRPr sz="17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it" sz="17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ocket</a:t>
            </a:r>
            <a:endParaRPr sz="17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</a:t>
            </a:r>
            <a:r>
              <a:rPr lang="it" sz="1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niversity</a:t>
            </a:r>
            <a:endParaRPr sz="17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it" sz="1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tudents</a:t>
            </a:r>
            <a:r>
              <a:rPr lang="it" sz="1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’</a:t>
            </a:r>
            <a:endParaRPr sz="17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it" sz="17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raining</a:t>
            </a:r>
            <a:endParaRPr sz="17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1" name="Google Shape;261;p27"/>
          <p:cNvSpPr txBox="1"/>
          <p:nvPr/>
        </p:nvSpPr>
        <p:spPr>
          <a:xfrm>
            <a:off x="4572000" y="2817725"/>
            <a:ext cx="3249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project is </a:t>
            </a:r>
            <a:r>
              <a:rPr lang="it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by</a:t>
            </a:r>
            <a:r>
              <a:rPr lang="i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the students </a:t>
            </a:r>
            <a:r>
              <a:rPr lang="it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</a:t>
            </a:r>
            <a:r>
              <a:rPr lang="i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students of the University of Padova.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50" y="79127"/>
            <a:ext cx="1236655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8"/>
          <p:cNvSpPr txBox="1"/>
          <p:nvPr/>
        </p:nvSpPr>
        <p:spPr>
          <a:xfrm>
            <a:off x="1679250" y="399925"/>
            <a:ext cx="578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i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 for new prospects</a:t>
            </a:r>
            <a:endParaRPr sz="1200" i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8" name="Google Shape;268;p28"/>
          <p:cNvSpPr txBox="1"/>
          <p:nvPr/>
        </p:nvSpPr>
        <p:spPr>
          <a:xfrm>
            <a:off x="3838875" y="1060350"/>
            <a:ext cx="1478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WHO</a:t>
            </a:r>
            <a:endParaRPr sz="3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9" name="Google Shape;26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7525" y="13861"/>
            <a:ext cx="1478401" cy="73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8"/>
          <p:cNvSpPr txBox="1"/>
          <p:nvPr/>
        </p:nvSpPr>
        <p:spPr>
          <a:xfrm>
            <a:off x="1679250" y="75925"/>
            <a:ext cx="5785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THRUST 2021-2022</a:t>
            </a:r>
            <a:endParaRPr sz="24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p28"/>
          <p:cNvSpPr txBox="1"/>
          <p:nvPr/>
        </p:nvSpPr>
        <p:spPr>
          <a:xfrm>
            <a:off x="329875" y="1882125"/>
            <a:ext cx="18081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Alberto Scomparin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Davide Vertuani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Alberto Modesti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Lorenzo Gerolin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Jasmine Giacomelli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Giacomo Moresco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Michele Cogo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Raffaele Donazzon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Jacopo Irone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2" name="Google Shape;272;p28"/>
          <p:cNvSpPr txBox="1"/>
          <p:nvPr/>
        </p:nvSpPr>
        <p:spPr>
          <a:xfrm>
            <a:off x="2483025" y="2079225"/>
            <a:ext cx="18081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Alberto Scomparin</a:t>
            </a:r>
            <a:endParaRPr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Lorenzo Gerolin</a:t>
            </a:r>
            <a:endParaRPr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Raffaele Donazzon</a:t>
            </a:r>
            <a:endParaRPr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Jacopo Irone</a:t>
            </a:r>
            <a:endParaRPr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Paolo Bertosin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Matteo Fiorio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Lorenzo Fiorese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Massimo Dau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Andrea De Lorenzi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3" name="Google Shape;273;p28"/>
          <p:cNvSpPr txBox="1"/>
          <p:nvPr/>
        </p:nvSpPr>
        <p:spPr>
          <a:xfrm>
            <a:off x="662875" y="1616200"/>
            <a:ext cx="98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2019-20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28"/>
          <p:cNvSpPr txBox="1"/>
          <p:nvPr/>
        </p:nvSpPr>
        <p:spPr>
          <a:xfrm>
            <a:off x="2816025" y="1822538"/>
            <a:ext cx="98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2020-21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p28"/>
          <p:cNvSpPr txBox="1"/>
          <p:nvPr/>
        </p:nvSpPr>
        <p:spPr>
          <a:xfrm>
            <a:off x="6056475" y="2079213"/>
            <a:ext cx="98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2021-22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p28"/>
          <p:cNvSpPr txBox="1"/>
          <p:nvPr/>
        </p:nvSpPr>
        <p:spPr>
          <a:xfrm>
            <a:off x="4838700" y="2339325"/>
            <a:ext cx="1808100" cy="24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Jacopo Irone</a:t>
            </a:r>
            <a:endParaRPr>
              <a:solidFill>
                <a:srgbClr val="CCCC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Matteo Fiorio</a:t>
            </a:r>
            <a:endParaRPr>
              <a:solidFill>
                <a:srgbClr val="CCCC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Lorenzo Fiorese</a:t>
            </a:r>
            <a:endParaRPr>
              <a:solidFill>
                <a:srgbClr val="CCCC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Massimo Dau</a:t>
            </a:r>
            <a:endParaRPr>
              <a:solidFill>
                <a:srgbClr val="CCCC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Andrea De Lorenzi</a:t>
            </a:r>
            <a:endParaRPr>
              <a:solidFill>
                <a:srgbClr val="CCCC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Riccardo Casara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Andrea Pacilli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Mattia Candelato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Marco Dalla Torre</a:t>
            </a:r>
            <a:endParaRPr/>
          </a:p>
        </p:txBody>
      </p:sp>
      <p:sp>
        <p:nvSpPr>
          <p:cNvPr id="277" name="Google Shape;277;p28"/>
          <p:cNvSpPr txBox="1"/>
          <p:nvPr/>
        </p:nvSpPr>
        <p:spPr>
          <a:xfrm>
            <a:off x="6546150" y="2571750"/>
            <a:ext cx="1994400" cy="23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Luca Brovedani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Alessandro Busato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Giulia	 Lana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Alessandro Rampazzo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Cosimo Casotto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Jacopo Cappozzo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Matteo Andriolo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Edoardo Romani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Luca Mancini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you…?</a:t>
            </a:r>
            <a:endParaRPr b="1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50" y="79127"/>
            <a:ext cx="1236655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9"/>
          <p:cNvSpPr txBox="1"/>
          <p:nvPr/>
        </p:nvSpPr>
        <p:spPr>
          <a:xfrm>
            <a:off x="1679250" y="399925"/>
            <a:ext cx="578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i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 for new prospects</a:t>
            </a:r>
            <a:endParaRPr sz="1200" i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4" name="Google Shape;284;p29"/>
          <p:cNvSpPr txBox="1"/>
          <p:nvPr/>
        </p:nvSpPr>
        <p:spPr>
          <a:xfrm>
            <a:off x="3838875" y="1060350"/>
            <a:ext cx="1478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WHO</a:t>
            </a:r>
            <a:endParaRPr sz="3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5" name="Google Shape;28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7525" y="13861"/>
            <a:ext cx="1478401" cy="73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9"/>
          <p:cNvSpPr txBox="1"/>
          <p:nvPr/>
        </p:nvSpPr>
        <p:spPr>
          <a:xfrm>
            <a:off x="1679250" y="75925"/>
            <a:ext cx="5785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THRUST 2021-2022</a:t>
            </a:r>
            <a:endParaRPr sz="24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p29"/>
          <p:cNvSpPr txBox="1"/>
          <p:nvPr/>
        </p:nvSpPr>
        <p:spPr>
          <a:xfrm>
            <a:off x="6546150" y="2571750"/>
            <a:ext cx="1994400" cy="23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you…?</a:t>
            </a:r>
            <a:endParaRPr b="1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50" y="79127"/>
            <a:ext cx="1236655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0"/>
          <p:cNvSpPr txBox="1"/>
          <p:nvPr/>
        </p:nvSpPr>
        <p:spPr>
          <a:xfrm>
            <a:off x="1679250" y="399925"/>
            <a:ext cx="578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i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 for new prospects</a:t>
            </a:r>
            <a:endParaRPr sz="1200" i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4" name="Google Shape;294;p30"/>
          <p:cNvSpPr txBox="1"/>
          <p:nvPr/>
        </p:nvSpPr>
        <p:spPr>
          <a:xfrm>
            <a:off x="3120850" y="1060350"/>
            <a:ext cx="2902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WHO</a:t>
            </a:r>
            <a:endParaRPr sz="3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5" name="Google Shape;29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7525" y="13861"/>
            <a:ext cx="1478401" cy="73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0"/>
          <p:cNvSpPr txBox="1"/>
          <p:nvPr/>
        </p:nvSpPr>
        <p:spPr>
          <a:xfrm>
            <a:off x="1679250" y="75925"/>
            <a:ext cx="5785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THRUST 2021-2022</a:t>
            </a:r>
            <a:endParaRPr sz="24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7" name="Google Shape;297;p30"/>
          <p:cNvSpPr txBox="1"/>
          <p:nvPr/>
        </p:nvSpPr>
        <p:spPr>
          <a:xfrm>
            <a:off x="2336250" y="2429375"/>
            <a:ext cx="44715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following will be the most crucial year.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Most of the founders and the first leader will not be in the project, and the number of participants is at record high.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8" name="Google Shape;298;p30"/>
          <p:cNvSpPr txBox="1"/>
          <p:nvPr/>
        </p:nvSpPr>
        <p:spPr>
          <a:xfrm>
            <a:off x="6546150" y="2571750"/>
            <a:ext cx="1994400" cy="23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you…?</a:t>
            </a:r>
            <a:endParaRPr b="1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50" y="79127"/>
            <a:ext cx="1236655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1"/>
          <p:cNvSpPr txBox="1"/>
          <p:nvPr/>
        </p:nvSpPr>
        <p:spPr>
          <a:xfrm>
            <a:off x="1679250" y="399925"/>
            <a:ext cx="578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i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 for new prospects</a:t>
            </a:r>
            <a:endParaRPr sz="1200" i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5" name="Google Shape;305;p31"/>
          <p:cNvSpPr txBox="1"/>
          <p:nvPr/>
        </p:nvSpPr>
        <p:spPr>
          <a:xfrm>
            <a:off x="3120850" y="1060350"/>
            <a:ext cx="2902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WHO</a:t>
            </a:r>
            <a:endParaRPr sz="3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6" name="Google Shape;30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7525" y="13861"/>
            <a:ext cx="1478401" cy="739978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1"/>
          <p:cNvSpPr txBox="1"/>
          <p:nvPr/>
        </p:nvSpPr>
        <p:spPr>
          <a:xfrm>
            <a:off x="1679250" y="75925"/>
            <a:ext cx="5785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THRUST 2021-2022</a:t>
            </a:r>
            <a:endParaRPr sz="24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8" name="Google Shape;308;p31"/>
          <p:cNvSpPr txBox="1"/>
          <p:nvPr/>
        </p:nvSpPr>
        <p:spPr>
          <a:xfrm>
            <a:off x="1361550" y="2015375"/>
            <a:ext cx="64209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requirements for joining the project are </a:t>
            </a:r>
            <a:r>
              <a:rPr lang="it" i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simple</a:t>
            </a:r>
            <a:r>
              <a:rPr lang="i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but hard: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Char char="-"/>
            </a:pPr>
            <a:r>
              <a:rPr lang="i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fiercely </a:t>
            </a:r>
            <a:r>
              <a:rPr lang="it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chase </a:t>
            </a:r>
            <a:r>
              <a:rPr lang="i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goal and the mission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Char char="-"/>
            </a:pPr>
            <a:r>
              <a:rPr lang="i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</a:t>
            </a:r>
            <a:r>
              <a:rPr lang="it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become </a:t>
            </a:r>
            <a:r>
              <a:rPr lang="i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project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Char char="-"/>
            </a:pPr>
            <a:r>
              <a:rPr lang="i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</a:t>
            </a:r>
            <a:r>
              <a:rPr lang="it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will not stop</a:t>
            </a:r>
            <a:r>
              <a:rPr lang="i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if you don’t know something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Char char="-"/>
            </a:pPr>
            <a:r>
              <a:rPr lang="i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</a:t>
            </a:r>
            <a:r>
              <a:rPr lang="it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will </a:t>
            </a:r>
            <a:r>
              <a:rPr lang="i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fail, and </a:t>
            </a:r>
            <a:r>
              <a:rPr lang="it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try again</a:t>
            </a:r>
            <a:r>
              <a:rPr lang="i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Failure is the best teacher.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Char char="-"/>
            </a:pPr>
            <a:r>
              <a:rPr lang="i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will make it so that your </a:t>
            </a:r>
            <a:r>
              <a:rPr lang="it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colleagues won’t repeat</a:t>
            </a:r>
            <a:r>
              <a:rPr lang="i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your mistakes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Char char="-"/>
            </a:pPr>
            <a:r>
              <a:rPr lang="i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will show your work and let it be criticized by your peers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it scares you, it’s ok. If you’re willing to do it anyway, join us.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9" name="Google Shape;309;p31"/>
          <p:cNvSpPr txBox="1"/>
          <p:nvPr/>
        </p:nvSpPr>
        <p:spPr>
          <a:xfrm>
            <a:off x="6546150" y="2571750"/>
            <a:ext cx="1994400" cy="23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you…?</a:t>
            </a:r>
            <a:endParaRPr b="1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/>
          <p:nvPr/>
        </p:nvSpPr>
        <p:spPr>
          <a:xfrm flipH="1">
            <a:off x="-75" y="0"/>
            <a:ext cx="9144000" cy="76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80000"/>
              </a:solidFill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12225" y="12225"/>
            <a:ext cx="9131700" cy="5143500"/>
          </a:xfrm>
          <a:prstGeom prst="rect">
            <a:avLst/>
          </a:prstGeom>
          <a:solidFill>
            <a:srgbClr val="000000">
              <a:alpha val="4809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550" y="79127"/>
            <a:ext cx="1236655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1679250" y="399925"/>
            <a:ext cx="578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i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 for new prospects</a:t>
            </a:r>
            <a:endParaRPr sz="1200" i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1679250" y="75925"/>
            <a:ext cx="5785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THRUST 2021-2022</a:t>
            </a:r>
            <a:endParaRPr sz="24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7525" y="13861"/>
            <a:ext cx="1478401" cy="739978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/>
        </p:nvSpPr>
        <p:spPr>
          <a:xfrm>
            <a:off x="1392775" y="1990025"/>
            <a:ext cx="1478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WHO</a:t>
            </a:r>
            <a:endParaRPr sz="3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4058875" y="2922325"/>
            <a:ext cx="1676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WHEN</a:t>
            </a:r>
            <a:endParaRPr sz="3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5582875" y="3305175"/>
            <a:ext cx="1874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endParaRPr sz="3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170625" y="1559625"/>
            <a:ext cx="1478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WHY</a:t>
            </a:r>
            <a:endParaRPr sz="3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2623900" y="2396075"/>
            <a:ext cx="1676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</a:t>
            </a:r>
            <a:endParaRPr sz="3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7117125" y="3751825"/>
            <a:ext cx="1874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HOW</a:t>
            </a:r>
            <a:endParaRPr sz="3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50" y="79127"/>
            <a:ext cx="1236655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2"/>
          <p:cNvSpPr txBox="1"/>
          <p:nvPr/>
        </p:nvSpPr>
        <p:spPr>
          <a:xfrm>
            <a:off x="1679250" y="399925"/>
            <a:ext cx="578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i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 for new prospects</a:t>
            </a:r>
            <a:endParaRPr sz="1200" i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6" name="Google Shape;316;p32"/>
          <p:cNvSpPr txBox="1"/>
          <p:nvPr/>
        </p:nvSpPr>
        <p:spPr>
          <a:xfrm>
            <a:off x="3120850" y="1060350"/>
            <a:ext cx="2902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HOW</a:t>
            </a:r>
            <a:endParaRPr sz="3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7" name="Google Shape;31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7525" y="13861"/>
            <a:ext cx="1478401" cy="739978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2"/>
          <p:cNvSpPr txBox="1"/>
          <p:nvPr/>
        </p:nvSpPr>
        <p:spPr>
          <a:xfrm>
            <a:off x="1679250" y="75925"/>
            <a:ext cx="5785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THRUST 2021-2022</a:t>
            </a:r>
            <a:endParaRPr sz="24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9" name="Google Shape;31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650" y="1737450"/>
            <a:ext cx="4638248" cy="310124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2"/>
          <p:cNvSpPr txBox="1"/>
          <p:nvPr/>
        </p:nvSpPr>
        <p:spPr>
          <a:xfrm>
            <a:off x="6109200" y="1833000"/>
            <a:ext cx="26139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structured plan of action allows everyone to see the bigger picture and find where they can contribute.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Join us on </a:t>
            </a:r>
            <a:r>
              <a:rPr lang="it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t.me/thrustrecruits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know when the training meeting will be held, and start following the instructions there.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50" y="79127"/>
            <a:ext cx="1236655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3"/>
          <p:cNvSpPr txBox="1"/>
          <p:nvPr/>
        </p:nvSpPr>
        <p:spPr>
          <a:xfrm>
            <a:off x="1679250" y="399925"/>
            <a:ext cx="578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i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 for new prospects</a:t>
            </a:r>
            <a:endParaRPr sz="1200" i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7" name="Google Shape;327;p33"/>
          <p:cNvSpPr txBox="1"/>
          <p:nvPr/>
        </p:nvSpPr>
        <p:spPr>
          <a:xfrm>
            <a:off x="3120850" y="1060350"/>
            <a:ext cx="2902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FIN.</a:t>
            </a:r>
            <a:endParaRPr sz="3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8" name="Google Shape;32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7525" y="13861"/>
            <a:ext cx="1478401" cy="739978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3"/>
          <p:cNvSpPr txBox="1"/>
          <p:nvPr/>
        </p:nvSpPr>
        <p:spPr>
          <a:xfrm>
            <a:off x="1679250" y="75925"/>
            <a:ext cx="5785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THRUST 2021-2022</a:t>
            </a:r>
            <a:endParaRPr sz="24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" name="Google Shape;330;p33"/>
          <p:cNvSpPr txBox="1"/>
          <p:nvPr/>
        </p:nvSpPr>
        <p:spPr>
          <a:xfrm>
            <a:off x="1361550" y="2015375"/>
            <a:ext cx="6420900" cy="255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Email: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0" i="0" dirty="0">
                <a:solidFill>
                  <a:srgbClr val="5F6368"/>
                </a:solidFill>
                <a:effectLst/>
                <a:latin typeface="Roboto" panose="02000000000000000000" pitchFamily="2" charset="0"/>
                <a:hlinkClick r:id="rId5"/>
              </a:rPr>
              <a:t>thrust.unipd@gmail.com</a:t>
            </a:r>
            <a:endParaRPr lang="it-IT" b="0" i="0" dirty="0">
              <a:solidFill>
                <a:srgbClr val="5F6368"/>
              </a:solidFill>
              <a:effectLst/>
              <a:latin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>
              <a:solidFill>
                <a:srgbClr val="5F6368"/>
              </a:solidFill>
              <a:latin typeface="Roboto" panose="02000000000000000000" pitchFamily="2" charset="0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Wev site: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https://thrust-team.it/</a:t>
            </a:r>
            <a:endParaRPr lang="it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 for your time.</a:t>
            </a:r>
            <a:endParaRPr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Any questions?</a:t>
            </a:r>
            <a:endParaRPr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/>
          <p:nvPr/>
        </p:nvSpPr>
        <p:spPr>
          <a:xfrm>
            <a:off x="12225" y="12225"/>
            <a:ext cx="9131700" cy="5143500"/>
          </a:xfrm>
          <a:prstGeom prst="rect">
            <a:avLst/>
          </a:prstGeom>
          <a:solidFill>
            <a:srgbClr val="000000">
              <a:alpha val="4809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550" y="79127"/>
            <a:ext cx="1236655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1679250" y="399925"/>
            <a:ext cx="578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i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 for new prospects</a:t>
            </a:r>
            <a:endParaRPr sz="1200" i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3838875" y="1060350"/>
            <a:ext cx="1478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WHY</a:t>
            </a:r>
            <a:endParaRPr sz="3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7525" y="13861"/>
            <a:ext cx="1478401" cy="739978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/>
          <p:nvPr/>
        </p:nvSpPr>
        <p:spPr>
          <a:xfrm>
            <a:off x="1679250" y="75925"/>
            <a:ext cx="5785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THRUST 2021-2022</a:t>
            </a:r>
            <a:endParaRPr sz="24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2433975" y="2214975"/>
            <a:ext cx="4288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i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chose to [...] do [...] things not because they are easy, but because they are hard.</a:t>
            </a:r>
            <a:endParaRPr i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2427900" y="2927100"/>
            <a:ext cx="428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i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Competition drives progress.</a:t>
            </a:r>
            <a:endParaRPr i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2433975" y="3423825"/>
            <a:ext cx="428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i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love space.</a:t>
            </a:r>
            <a:endParaRPr i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" name="Google Shape;94;p15"/>
          <p:cNvSpPr txBox="1"/>
          <p:nvPr/>
        </p:nvSpPr>
        <p:spPr>
          <a:xfrm>
            <a:off x="2433975" y="3958325"/>
            <a:ext cx="428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i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It’s </a:t>
            </a:r>
            <a:r>
              <a:rPr lang="it" i="1" strike="sng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</a:t>
            </a:r>
            <a:r>
              <a:rPr lang="it" i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rocket science.</a:t>
            </a:r>
            <a:endParaRPr i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2433975" y="4492825"/>
            <a:ext cx="428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i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want to learn by doing.</a:t>
            </a:r>
            <a:endParaRPr i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5"/>
          <p:cNvSpPr txBox="1"/>
          <p:nvPr/>
        </p:nvSpPr>
        <p:spPr>
          <a:xfrm>
            <a:off x="2433975" y="1757775"/>
            <a:ext cx="428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i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Because why not.</a:t>
            </a:r>
            <a:endParaRPr i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50" y="79127"/>
            <a:ext cx="1236655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/>
          <p:nvPr/>
        </p:nvSpPr>
        <p:spPr>
          <a:xfrm>
            <a:off x="1679250" y="399925"/>
            <a:ext cx="578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i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 for new prospects</a:t>
            </a:r>
            <a:endParaRPr sz="1200" i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3697200" y="1060350"/>
            <a:ext cx="1749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WHAT</a:t>
            </a:r>
            <a:endParaRPr sz="3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4" name="Google Shape;10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7525" y="13861"/>
            <a:ext cx="1478401" cy="73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 txBox="1"/>
          <p:nvPr/>
        </p:nvSpPr>
        <p:spPr>
          <a:xfrm>
            <a:off x="1679250" y="75925"/>
            <a:ext cx="5785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THRUST 2021-2022</a:t>
            </a:r>
            <a:endParaRPr sz="24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4181525" y="13588"/>
            <a:ext cx="1023200" cy="649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0187" y="3901025"/>
            <a:ext cx="6645850" cy="109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/>
          <p:nvPr/>
        </p:nvSpPr>
        <p:spPr>
          <a:xfrm>
            <a:off x="2427900" y="2019213"/>
            <a:ext cx="428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SFR : BFR = THRUST : SpaceX</a:t>
            </a:r>
            <a:endParaRPr sz="2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3300" y="1311800"/>
            <a:ext cx="2755951" cy="150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93178" y="1060351"/>
            <a:ext cx="1610971" cy="150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50" y="79127"/>
            <a:ext cx="1236655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/>
        </p:nvSpPr>
        <p:spPr>
          <a:xfrm>
            <a:off x="1679250" y="399925"/>
            <a:ext cx="578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i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 for new prospects</a:t>
            </a:r>
            <a:endParaRPr sz="1200" i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3697200" y="1060350"/>
            <a:ext cx="1749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WHAT</a:t>
            </a:r>
            <a:endParaRPr sz="3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7525" y="13861"/>
            <a:ext cx="1478401" cy="73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/>
        </p:nvSpPr>
        <p:spPr>
          <a:xfrm>
            <a:off x="1679250" y="75925"/>
            <a:ext cx="5785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THRUST 2021-2022</a:t>
            </a:r>
            <a:endParaRPr sz="24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2427900" y="1562013"/>
            <a:ext cx="428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EuRoC</a:t>
            </a:r>
            <a:endParaRPr sz="2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800" y="2359413"/>
            <a:ext cx="3486927" cy="2326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0927" y="2359413"/>
            <a:ext cx="3486927" cy="2326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50" y="79127"/>
            <a:ext cx="1236655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/>
        </p:nvSpPr>
        <p:spPr>
          <a:xfrm>
            <a:off x="1679250" y="399925"/>
            <a:ext cx="578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i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 for new prospects</a:t>
            </a:r>
            <a:endParaRPr sz="1200" i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3697200" y="1060350"/>
            <a:ext cx="1749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WHAT</a:t>
            </a:r>
            <a:endParaRPr sz="3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7525" y="13861"/>
            <a:ext cx="1478401" cy="73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 txBox="1"/>
          <p:nvPr/>
        </p:nvSpPr>
        <p:spPr>
          <a:xfrm>
            <a:off x="1679250" y="75925"/>
            <a:ext cx="5785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THRUST 2021-2022</a:t>
            </a:r>
            <a:endParaRPr sz="24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2427900" y="1737438"/>
            <a:ext cx="428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Teams</a:t>
            </a:r>
            <a:endParaRPr sz="2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" name="Google Shape;133;p18"/>
          <p:cNvSpPr/>
          <p:nvPr/>
        </p:nvSpPr>
        <p:spPr>
          <a:xfrm>
            <a:off x="3490982" y="2351625"/>
            <a:ext cx="2214000" cy="643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Montserrat"/>
                <a:ea typeface="Montserrat"/>
                <a:cs typeface="Montserrat"/>
                <a:sym typeface="Montserrat"/>
              </a:rPr>
              <a:t>Electronics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" name="Google Shape;134;p18"/>
          <p:cNvSpPr/>
          <p:nvPr/>
        </p:nvSpPr>
        <p:spPr>
          <a:xfrm>
            <a:off x="1024138" y="2351625"/>
            <a:ext cx="2058000" cy="643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Montserrat"/>
                <a:ea typeface="Montserrat"/>
                <a:cs typeface="Montserrat"/>
                <a:sym typeface="Montserrat"/>
              </a:rPr>
              <a:t>Aerostructure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" name="Google Shape;135;p18"/>
          <p:cNvSpPr/>
          <p:nvPr/>
        </p:nvSpPr>
        <p:spPr>
          <a:xfrm>
            <a:off x="6061862" y="2351625"/>
            <a:ext cx="2058000" cy="643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Montserrat"/>
                <a:ea typeface="Montserrat"/>
                <a:cs typeface="Montserrat"/>
                <a:sym typeface="Montserrat"/>
              </a:rPr>
              <a:t>Propulsion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p18"/>
          <p:cNvSpPr/>
          <p:nvPr/>
        </p:nvSpPr>
        <p:spPr>
          <a:xfrm>
            <a:off x="1024138" y="3172304"/>
            <a:ext cx="2058000" cy="643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Montserrat"/>
                <a:ea typeface="Montserrat"/>
                <a:cs typeface="Montserrat"/>
                <a:sym typeface="Montserrat"/>
              </a:rPr>
              <a:t>Recovery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p18"/>
          <p:cNvSpPr/>
          <p:nvPr/>
        </p:nvSpPr>
        <p:spPr>
          <a:xfrm>
            <a:off x="3490982" y="3172304"/>
            <a:ext cx="2214000" cy="643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Montserrat"/>
                <a:ea typeface="Montserrat"/>
                <a:cs typeface="Montserrat"/>
                <a:sym typeface="Montserrat"/>
              </a:rPr>
              <a:t>Payload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" name="Google Shape;138;p18"/>
          <p:cNvSpPr/>
          <p:nvPr/>
        </p:nvSpPr>
        <p:spPr>
          <a:xfrm>
            <a:off x="6061862" y="3172299"/>
            <a:ext cx="2058000" cy="643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Montserrat"/>
                <a:ea typeface="Montserrat"/>
                <a:cs typeface="Montserrat"/>
                <a:sym typeface="Montserrat"/>
              </a:rPr>
              <a:t>Testing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" name="Google Shape;139;p18"/>
          <p:cNvSpPr/>
          <p:nvPr/>
        </p:nvSpPr>
        <p:spPr>
          <a:xfrm>
            <a:off x="1024138" y="4010504"/>
            <a:ext cx="2058000" cy="643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Montserrat"/>
                <a:ea typeface="Montserrat"/>
                <a:cs typeface="Montserrat"/>
                <a:sym typeface="Montserrat"/>
              </a:rPr>
              <a:t>Management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18"/>
          <p:cNvSpPr/>
          <p:nvPr/>
        </p:nvSpPr>
        <p:spPr>
          <a:xfrm>
            <a:off x="3490982" y="4010504"/>
            <a:ext cx="2214000" cy="643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Montserrat"/>
                <a:ea typeface="Montserrat"/>
                <a:cs typeface="Montserrat"/>
                <a:sym typeface="Montserrat"/>
              </a:rPr>
              <a:t>System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p18"/>
          <p:cNvSpPr/>
          <p:nvPr/>
        </p:nvSpPr>
        <p:spPr>
          <a:xfrm>
            <a:off x="6061862" y="4010499"/>
            <a:ext cx="2058000" cy="643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Montserrat"/>
                <a:ea typeface="Montserrat"/>
                <a:cs typeface="Montserrat"/>
                <a:sym typeface="Montserrat"/>
              </a:rPr>
              <a:t>Outreach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50" y="79127"/>
            <a:ext cx="1236655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/>
          <p:cNvSpPr txBox="1"/>
          <p:nvPr/>
        </p:nvSpPr>
        <p:spPr>
          <a:xfrm>
            <a:off x="1679250" y="399925"/>
            <a:ext cx="578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i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 for new prospects</a:t>
            </a:r>
            <a:endParaRPr sz="1200" i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3697200" y="755550"/>
            <a:ext cx="1749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WHAT</a:t>
            </a:r>
            <a:endParaRPr sz="3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9" name="Google Shape;14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7525" y="13861"/>
            <a:ext cx="1478401" cy="73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9"/>
          <p:cNvSpPr txBox="1"/>
          <p:nvPr/>
        </p:nvSpPr>
        <p:spPr>
          <a:xfrm>
            <a:off x="1679250" y="75925"/>
            <a:ext cx="5785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THRUST 2021-2022</a:t>
            </a:r>
            <a:endParaRPr sz="24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2427900" y="1356438"/>
            <a:ext cx="428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Main activities</a:t>
            </a:r>
            <a:endParaRPr sz="2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" name="Google Shape;152;p19"/>
          <p:cNvSpPr/>
          <p:nvPr/>
        </p:nvSpPr>
        <p:spPr>
          <a:xfrm>
            <a:off x="3590163" y="1933650"/>
            <a:ext cx="2008200" cy="5541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Montserrat"/>
                <a:ea typeface="Montserrat"/>
                <a:cs typeface="Montserrat"/>
                <a:sym typeface="Montserrat"/>
              </a:rPr>
              <a:t>Design and Manufacture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" name="Google Shape;153;p19"/>
          <p:cNvSpPr/>
          <p:nvPr/>
        </p:nvSpPr>
        <p:spPr>
          <a:xfrm>
            <a:off x="1352388" y="1933650"/>
            <a:ext cx="1869300" cy="5541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Montserrat"/>
                <a:ea typeface="Montserrat"/>
                <a:cs typeface="Montserrat"/>
                <a:sym typeface="Montserrat"/>
              </a:rPr>
              <a:t>Physical Models and Coding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" name="Google Shape;154;p19"/>
          <p:cNvSpPr/>
          <p:nvPr/>
        </p:nvSpPr>
        <p:spPr>
          <a:xfrm>
            <a:off x="5922313" y="1933650"/>
            <a:ext cx="1869300" cy="5541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Montserrat"/>
                <a:ea typeface="Montserrat"/>
                <a:cs typeface="Montserrat"/>
                <a:sym typeface="Montserrat"/>
              </a:rPr>
              <a:t>Mission Analysis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" name="Google Shape;155;p19"/>
          <p:cNvSpPr/>
          <p:nvPr/>
        </p:nvSpPr>
        <p:spPr>
          <a:xfrm>
            <a:off x="1352388" y="2550825"/>
            <a:ext cx="1869300" cy="5541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Montserrat"/>
                <a:ea typeface="Montserrat"/>
                <a:cs typeface="Montserrat"/>
                <a:sym typeface="Montserrat"/>
              </a:rPr>
              <a:t>Requirement Management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19"/>
          <p:cNvSpPr/>
          <p:nvPr/>
        </p:nvSpPr>
        <p:spPr>
          <a:xfrm>
            <a:off x="3590163" y="2543250"/>
            <a:ext cx="2008200" cy="5541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Montserrat"/>
                <a:ea typeface="Montserrat"/>
                <a:cs typeface="Montserrat"/>
                <a:sym typeface="Montserrat"/>
              </a:rPr>
              <a:t>Prototyping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" name="Google Shape;157;p19"/>
          <p:cNvSpPr/>
          <p:nvPr/>
        </p:nvSpPr>
        <p:spPr>
          <a:xfrm>
            <a:off x="5922313" y="2543250"/>
            <a:ext cx="1869300" cy="5541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Montserrat"/>
                <a:ea typeface="Montserrat"/>
                <a:cs typeface="Montserrat"/>
                <a:sym typeface="Montserrat"/>
              </a:rPr>
              <a:t>Documentation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19"/>
          <p:cNvSpPr/>
          <p:nvPr/>
        </p:nvSpPr>
        <p:spPr>
          <a:xfrm>
            <a:off x="1352388" y="3160425"/>
            <a:ext cx="1869300" cy="5541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Montserrat"/>
                <a:ea typeface="Montserrat"/>
                <a:cs typeface="Montserrat"/>
                <a:sym typeface="Montserrat"/>
              </a:rPr>
              <a:t>Tradeoff Reports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p19"/>
          <p:cNvSpPr/>
          <p:nvPr/>
        </p:nvSpPr>
        <p:spPr>
          <a:xfrm>
            <a:off x="3590163" y="3152850"/>
            <a:ext cx="2008200" cy="5541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Montserrat"/>
                <a:ea typeface="Montserrat"/>
                <a:cs typeface="Montserrat"/>
                <a:sym typeface="Montserrat"/>
              </a:rPr>
              <a:t>Risk Management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p19"/>
          <p:cNvSpPr/>
          <p:nvPr/>
        </p:nvSpPr>
        <p:spPr>
          <a:xfrm>
            <a:off x="5922313" y="3152850"/>
            <a:ext cx="1869300" cy="554100"/>
          </a:xfrm>
          <a:prstGeom prst="roundRect">
            <a:avLst>
              <a:gd name="adj" fmla="val 16667"/>
            </a:avLst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Montserrat"/>
                <a:ea typeface="Montserrat"/>
                <a:cs typeface="Montserrat"/>
                <a:sym typeface="Montserrat"/>
              </a:rPr>
              <a:t>Presentation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p19"/>
          <p:cNvSpPr/>
          <p:nvPr/>
        </p:nvSpPr>
        <p:spPr>
          <a:xfrm>
            <a:off x="1352388" y="3770025"/>
            <a:ext cx="1869300" cy="5541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Montserrat"/>
                <a:ea typeface="Montserrat"/>
                <a:cs typeface="Montserrat"/>
                <a:sym typeface="Montserrat"/>
              </a:rPr>
              <a:t>Budgeting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p19"/>
          <p:cNvSpPr/>
          <p:nvPr/>
        </p:nvSpPr>
        <p:spPr>
          <a:xfrm>
            <a:off x="3590163" y="3762450"/>
            <a:ext cx="2008200" cy="5541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Montserrat"/>
                <a:ea typeface="Montserrat"/>
                <a:cs typeface="Montserrat"/>
                <a:sym typeface="Montserrat"/>
              </a:rPr>
              <a:t>Communication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19"/>
          <p:cNvSpPr/>
          <p:nvPr/>
        </p:nvSpPr>
        <p:spPr>
          <a:xfrm>
            <a:off x="5922313" y="3762450"/>
            <a:ext cx="1869300" cy="5541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Montserrat"/>
                <a:ea typeface="Montserrat"/>
                <a:cs typeface="Montserrat"/>
                <a:sym typeface="Montserrat"/>
              </a:rPr>
              <a:t>Sponsoring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19"/>
          <p:cNvSpPr/>
          <p:nvPr/>
        </p:nvSpPr>
        <p:spPr>
          <a:xfrm>
            <a:off x="3590163" y="4372050"/>
            <a:ext cx="2008200" cy="5541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Montserrat"/>
                <a:ea typeface="Montserrat"/>
                <a:cs typeface="Montserrat"/>
                <a:sym typeface="Montserrat"/>
              </a:rPr>
              <a:t>many more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p19"/>
          <p:cNvSpPr/>
          <p:nvPr/>
        </p:nvSpPr>
        <p:spPr>
          <a:xfrm>
            <a:off x="1352388" y="4379625"/>
            <a:ext cx="1869300" cy="5541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Montserrat"/>
                <a:ea typeface="Montserrat"/>
                <a:cs typeface="Montserrat"/>
                <a:sym typeface="Montserrat"/>
              </a:rPr>
              <a:t>Branding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" name="Google Shape;166;p19"/>
          <p:cNvSpPr/>
          <p:nvPr/>
        </p:nvSpPr>
        <p:spPr>
          <a:xfrm>
            <a:off x="5922313" y="4372050"/>
            <a:ext cx="1869300" cy="5541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Montserrat"/>
                <a:ea typeface="Montserrat"/>
                <a:cs typeface="Montserrat"/>
                <a:sym typeface="Montserrat"/>
              </a:rPr>
              <a:t>Scheduling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50" y="79127"/>
            <a:ext cx="1236655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0"/>
          <p:cNvSpPr txBox="1"/>
          <p:nvPr/>
        </p:nvSpPr>
        <p:spPr>
          <a:xfrm>
            <a:off x="1679250" y="399925"/>
            <a:ext cx="578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i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 for new prospects</a:t>
            </a:r>
            <a:endParaRPr sz="1200" i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" name="Google Shape;173;p20"/>
          <p:cNvSpPr txBox="1"/>
          <p:nvPr/>
        </p:nvSpPr>
        <p:spPr>
          <a:xfrm>
            <a:off x="3697200" y="1060350"/>
            <a:ext cx="1749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WHEN</a:t>
            </a:r>
            <a:endParaRPr sz="3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4" name="Google Shape;17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7525" y="13861"/>
            <a:ext cx="1478401" cy="73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0"/>
          <p:cNvSpPr txBox="1"/>
          <p:nvPr/>
        </p:nvSpPr>
        <p:spPr>
          <a:xfrm>
            <a:off x="1679250" y="75925"/>
            <a:ext cx="5785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THRUST 2021-2022</a:t>
            </a:r>
            <a:endParaRPr sz="24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1807241" y="2571750"/>
            <a:ext cx="1260300" cy="67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Montserrat"/>
                <a:ea typeface="Montserrat"/>
                <a:cs typeface="Montserrat"/>
                <a:sym typeface="Montserrat"/>
              </a:rPr>
              <a:t>30 Nov 2021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20"/>
          <p:cNvSpPr/>
          <p:nvPr/>
        </p:nvSpPr>
        <p:spPr>
          <a:xfrm>
            <a:off x="3271426" y="2571750"/>
            <a:ext cx="1260300" cy="67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Montserrat"/>
                <a:ea typeface="Montserrat"/>
                <a:cs typeface="Montserrat"/>
                <a:sym typeface="Montserrat"/>
              </a:rPr>
              <a:t>Apr-May 2022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p20"/>
          <p:cNvSpPr/>
          <p:nvPr/>
        </p:nvSpPr>
        <p:spPr>
          <a:xfrm>
            <a:off x="4683318" y="2571750"/>
            <a:ext cx="1260300" cy="67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Montserrat"/>
                <a:ea typeface="Montserrat"/>
                <a:cs typeface="Montserrat"/>
                <a:sym typeface="Montserrat"/>
              </a:rPr>
              <a:t>Aug-Sep 2022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20"/>
          <p:cNvSpPr/>
          <p:nvPr/>
        </p:nvSpPr>
        <p:spPr>
          <a:xfrm>
            <a:off x="6095210" y="2571750"/>
            <a:ext cx="1260300" cy="67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Montserrat"/>
                <a:ea typeface="Montserrat"/>
                <a:cs typeface="Montserrat"/>
                <a:sym typeface="Montserrat"/>
              </a:rPr>
              <a:t>17-23 Oct 2022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Google Shape;180;p20"/>
          <p:cNvSpPr/>
          <p:nvPr/>
        </p:nvSpPr>
        <p:spPr>
          <a:xfrm>
            <a:off x="1807241" y="3409950"/>
            <a:ext cx="1260300" cy="11175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Montserrat"/>
                <a:ea typeface="Montserrat"/>
                <a:cs typeface="Montserrat"/>
                <a:sym typeface="Montserrat"/>
              </a:rPr>
              <a:t>Application for new year’s activities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p20"/>
          <p:cNvSpPr/>
          <p:nvPr/>
        </p:nvSpPr>
        <p:spPr>
          <a:xfrm>
            <a:off x="3271426" y="3409950"/>
            <a:ext cx="1260300" cy="11175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Montserrat"/>
                <a:ea typeface="Montserrat"/>
                <a:cs typeface="Montserrat"/>
                <a:sym typeface="Montserrat"/>
              </a:rPr>
              <a:t>Testing campaign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p20"/>
          <p:cNvSpPr/>
          <p:nvPr/>
        </p:nvSpPr>
        <p:spPr>
          <a:xfrm>
            <a:off x="4683318" y="3409950"/>
            <a:ext cx="1260300" cy="11175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Montserrat"/>
                <a:ea typeface="Montserrat"/>
                <a:cs typeface="Montserrat"/>
                <a:sym typeface="Montserrat"/>
              </a:rPr>
              <a:t>Launch campaign (Medicina, BO)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" name="Google Shape;183;p20"/>
          <p:cNvSpPr/>
          <p:nvPr/>
        </p:nvSpPr>
        <p:spPr>
          <a:xfrm>
            <a:off x="6095210" y="3409950"/>
            <a:ext cx="1260300" cy="11175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Montserrat"/>
                <a:ea typeface="Montserrat"/>
                <a:cs typeface="Montserrat"/>
                <a:sym typeface="Montserrat"/>
              </a:rPr>
              <a:t>EuRoC Competition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p20"/>
          <p:cNvSpPr/>
          <p:nvPr/>
        </p:nvSpPr>
        <p:spPr>
          <a:xfrm>
            <a:off x="340688" y="2571750"/>
            <a:ext cx="1260300" cy="67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Montserrat"/>
                <a:ea typeface="Montserrat"/>
                <a:cs typeface="Montserrat"/>
                <a:sym typeface="Montserrat"/>
              </a:rPr>
              <a:t>20 Nov 2021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20"/>
          <p:cNvSpPr/>
          <p:nvPr/>
        </p:nvSpPr>
        <p:spPr>
          <a:xfrm>
            <a:off x="340688" y="3409950"/>
            <a:ext cx="1260300" cy="11175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Montserrat"/>
                <a:ea typeface="Montserrat"/>
                <a:cs typeface="Montserrat"/>
                <a:sym typeface="Montserrat"/>
              </a:rPr>
              <a:t>Training for new members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" name="Google Shape;186;p20"/>
          <p:cNvSpPr txBox="1"/>
          <p:nvPr/>
        </p:nvSpPr>
        <p:spPr>
          <a:xfrm>
            <a:off x="2427900" y="1508838"/>
            <a:ext cx="428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Project milestones</a:t>
            </a:r>
            <a:endParaRPr sz="2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" name="Google Shape;187;p20"/>
          <p:cNvSpPr/>
          <p:nvPr/>
        </p:nvSpPr>
        <p:spPr>
          <a:xfrm>
            <a:off x="7543010" y="2571750"/>
            <a:ext cx="1260300" cy="67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Montserrat"/>
                <a:ea typeface="Montserrat"/>
                <a:cs typeface="Montserrat"/>
                <a:sym typeface="Montserrat"/>
              </a:rPr>
              <a:t>30 Nov 2022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p20"/>
          <p:cNvSpPr/>
          <p:nvPr/>
        </p:nvSpPr>
        <p:spPr>
          <a:xfrm>
            <a:off x="7543010" y="3409950"/>
            <a:ext cx="1260300" cy="11175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Montserrat"/>
                <a:ea typeface="Montserrat"/>
                <a:cs typeface="Montserrat"/>
                <a:sym typeface="Montserrat"/>
              </a:rPr>
              <a:t>Project report and new year proposal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50" y="79127"/>
            <a:ext cx="1236655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 txBox="1"/>
          <p:nvPr/>
        </p:nvSpPr>
        <p:spPr>
          <a:xfrm>
            <a:off x="1679250" y="399925"/>
            <a:ext cx="578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i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 for new prospects</a:t>
            </a:r>
            <a:endParaRPr sz="1200" i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5" name="Google Shape;195;p21"/>
          <p:cNvSpPr txBox="1"/>
          <p:nvPr/>
        </p:nvSpPr>
        <p:spPr>
          <a:xfrm>
            <a:off x="3120850" y="1060350"/>
            <a:ext cx="2902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endParaRPr sz="3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6" name="Google Shape;19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7525" y="13861"/>
            <a:ext cx="1478401" cy="73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1"/>
          <p:cNvSpPr txBox="1"/>
          <p:nvPr/>
        </p:nvSpPr>
        <p:spPr>
          <a:xfrm>
            <a:off x="1679250" y="75925"/>
            <a:ext cx="5785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THRUST 2021-2022</a:t>
            </a:r>
            <a:endParaRPr sz="24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8" name="Google Shape;19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6675" y="1870710"/>
            <a:ext cx="5870649" cy="2912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1031</Words>
  <Application>Microsoft Office PowerPoint</Application>
  <PresentationFormat>Presentazione su schermo (16:9)</PresentationFormat>
  <Paragraphs>302</Paragraphs>
  <Slides>21</Slides>
  <Notes>21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6" baseType="lpstr">
      <vt:lpstr>Helvetica Neue</vt:lpstr>
      <vt:lpstr>Roboto</vt:lpstr>
      <vt:lpstr>Montserrat</vt:lpstr>
      <vt:lpstr>Arial</vt:lpstr>
      <vt:lpstr>Simple Light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Casara Riccardo</cp:lastModifiedBy>
  <cp:revision>1</cp:revision>
  <dcterms:modified xsi:type="dcterms:W3CDTF">2022-02-27T20:12:20Z</dcterms:modified>
</cp:coreProperties>
</file>